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28FBE-4114-40C9-9DF3-6B4CC4B9D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B6B490-3753-40F8-BDD5-75A8013C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3D360B-FCB6-4B39-9F10-A8F90809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921144-9970-4A3D-82DA-22DB0C89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958D6D-A9E3-46A2-B58E-80B5B708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99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FF604-3F59-4117-997B-3BD8285A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C0C557-2529-4608-A716-6CDBFAB70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726788-42AC-4753-9F21-68FA99CA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ACBA51-52B2-48C8-9F6D-A92FD0AF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7C2039-3E1A-46DD-A78C-3C58DC5E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91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9A0EAD-BAC9-4D90-B521-8CD7FD001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81B8A2-9699-403E-8480-6382EEDF8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2FAEC8-DD09-48F1-914B-8E5DB735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D94C00-003E-4997-910F-78263A7E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5C5B74-2BB4-44B1-A3B4-17C9FD8D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74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CCA49-0143-4CF5-ACDA-2537110A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83178-2085-44A9-B9DF-1628A873E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A41F13-810B-4787-8777-21BC6230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A77D59-6831-482C-9D4D-11E87EC6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EA85BF-8851-480F-ADA2-A23D2B74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27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F5169-EC1E-49F6-B206-F755193A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290192-A0D2-44C7-BEF6-5F1D4207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5E18EA-C188-4ACA-A4C8-4A6F5439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38C377-3CF8-4726-B6FF-E0A6D921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067351-716F-4B46-8450-7B56C168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38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C2EFA-4FD0-48A2-B8D8-6747F505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EFBCD-2C98-4D09-9697-70BED85C9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5363F1-ACAA-4A9A-8A6E-B8C278196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E47690-0E3A-4A3F-BDF3-6B3122AA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FE4665-2469-4B56-82D8-D3B61832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F21B19-1096-4EB0-B7A7-707E8ECE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8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287B9-076F-4CEE-8B4F-2FA98333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CF99B6-EE0E-49A0-A5F1-BB8749FD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5F23AB-984A-4427-A534-38EFF3C79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F3586B-B92D-488B-A5D7-6F0211E69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EDFFDE-AF72-4EB4-8298-24CCA7EF0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8B604DE-A5DF-4858-B62D-A0129B86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E360F5-E151-4E27-B1C9-73905AE3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259445-4ECA-4038-90A6-83F4329A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66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10893-7818-48A6-9683-EFA4F5E0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773269-558D-4641-A324-2C8C843C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A9C2AE-BBBC-46A9-AA80-F7727903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C979D0-89EA-4C93-9E7D-8DC65D62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77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F768C0-A312-495F-B7DF-403C4848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880813-DFB8-4044-9D61-4A47D4CB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9CEC5A-9ACC-49B3-99F4-B790BCB7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8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4E04C-7FAF-424F-A09C-201209B2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0B465A-3808-441F-AB1F-378B5C51A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D89A4A-5159-4F4B-AE4F-02C8673F8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7775C1-60BB-4FFA-920D-133D9629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AC68E6-1BCD-44F8-AB89-F49BC2C8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D76B1C-F561-40EA-89B6-26A0624C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74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50793-D574-4ACD-98D3-6E6E95FF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B834A8-9EA7-4405-9432-55057CEEE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EACAB4-3353-4480-BDF9-9E0829926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EC47FE-88BD-46E0-8B47-09BDC1A9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141099-9BBB-414F-A76B-B3FC3E1C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0BC7AB-DB87-4C8A-AF0B-8C3AB156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5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B3CB4F-CDE4-4C04-8577-F87153B5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60159B-3200-4C69-B5C9-D9EABAA79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6CD199-01A5-4CC2-8F9F-383469173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15382-3C16-411C-936E-2D6C39B5BEB7}" type="datetimeFigureOut">
              <a:rPr lang="cs-CZ" smtClean="0"/>
              <a:t>30.03.2021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9CD505-B998-4FBB-9934-281C08EB0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3171D5-AB50-48BA-9BF9-1ECB2CFC1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653D-382C-4B2A-8A90-F43C4600922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21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imgres?imgurl=https://mars.nasa.gov/layout/mars2020/images/moxie-web.jpg&amp;imgrefurl=https://mars.nasa.gov/mars2020/spacecraft/instruments/moxie/&amp;tbnid=DVXgkPd_6rLxCM&amp;vet=12ahUKEwiWxpChorLvAhUHaBoKHZi1CgMQMygAegUIARCnAQ..i&amp;docid=4KmzSTAa-FGaqM&amp;w=1200&amp;h=720&amp;q=moxie%20perseverance&amp;ved=2ahUKEwiWxpChorLvAhUHaBoKHZi1CgMQMygAegUIARCnAQ" TargetMode="External"/><Relationship Id="rId3" Type="http://schemas.openxmlformats.org/officeDocument/2006/relationships/hyperlink" Target="https://www.space.com/perseverance-rover-mars-2020-mission" TargetMode="External"/><Relationship Id="rId7" Type="http://schemas.openxmlformats.org/officeDocument/2006/relationships/hyperlink" Target="https://www.google.com/search?q=Ingenuity&amp;sxsrf=ALeKk000nWuBe-15bs61RyPIK-NgKwpWIQ:1615811739029&amp;source=lnms&amp;tbm=isch&amp;biw=958&amp;bih=969#imgrc=_WX1WssHZAamPM" TargetMode="External"/><Relationship Id="rId2" Type="http://schemas.openxmlformats.org/officeDocument/2006/relationships/hyperlink" Target="https://mars.nasa.gov/mars2020/spacecraft/rov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rs_Exploration_Program" TargetMode="External"/><Relationship Id="rId5" Type="http://schemas.openxmlformats.org/officeDocument/2006/relationships/hyperlink" Target="https://mars.nasa.gov/mars2020/" TargetMode="External"/><Relationship Id="rId4" Type="http://schemas.openxmlformats.org/officeDocument/2006/relationships/hyperlink" Target="https://vtm.zive.cz/clanky/7-minut-hruzy-podivejte-se-jak-na-marsu-pristane-rover-perseverance/sc-870-a-208395/default.aspx?fbclid=IwAR2Zd0Y3bCWvwFKcBPotzfQYouIJ2jbAbIbHaVqkJQAeBez7agyxMnVpIRc" TargetMode="External"/><Relationship Id="rId9" Type="http://schemas.openxmlformats.org/officeDocument/2006/relationships/hyperlink" Target="https://mars.nasa.gov/imgs/2017/10/mars_2020_cameras_labeled_web-full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ZX5GRPnd4U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czjS9h4Fpg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ntastický objev: Na Marsu je 20 km široké jezero plné vody, možná i život  - National Geographic">
            <a:extLst>
              <a:ext uri="{FF2B5EF4-FFF2-40B4-BE49-F238E27FC236}">
                <a16:creationId xmlns:a16="http://schemas.microsoft.com/office/drawing/2014/main" id="{431F6B25-BFB2-4C26-B70D-3958EA080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5647" b="1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: Shape 73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2" name="Freeform: Shape 75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31236D-F669-49F9-B569-91C9F39A7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559" y="946013"/>
            <a:ext cx="4942805" cy="2248122"/>
          </a:xfrm>
        </p:spPr>
        <p:txBody>
          <a:bodyPr anchor="b">
            <a:noAutofit/>
          </a:bodyPr>
          <a:lstStyle/>
          <a:p>
            <a:pPr algn="l"/>
            <a:r>
              <a:rPr lang="cs-CZ" sz="8000" b="1" dirty="0"/>
              <a:t>Dobývání Marsu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0604" y="5496488"/>
            <a:ext cx="3755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Jan Rožek, Jaroslav Šafář, 1.D</a:t>
            </a:r>
          </a:p>
          <a:p>
            <a:r>
              <a:rPr lang="cs-CZ" sz="2400" dirty="0"/>
              <a:t>Duben 2021</a:t>
            </a:r>
          </a:p>
        </p:txBody>
      </p:sp>
    </p:spTree>
    <p:extLst>
      <p:ext uri="{BB962C8B-B14F-4D97-AF65-F5344CB8AC3E}">
        <p14:creationId xmlns:p14="http://schemas.microsoft.com/office/powerpoint/2010/main" val="137943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Curiosity dostane důstojného nástupce – kosmonautix.cz">
            <a:extLst>
              <a:ext uri="{FF2B5EF4-FFF2-40B4-BE49-F238E27FC236}">
                <a16:creationId xmlns:a16="http://schemas.microsoft.com/office/drawing/2014/main" id="{FB1E6761-95EA-42E0-9A1B-7F069A3E3A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8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296ADF1-5D31-4E17-85CE-B0D9CF96C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646A6C7-C546-4B0B-8C12-5F4A9C62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8" y="1065862"/>
            <a:ext cx="4374769" cy="4726276"/>
          </a:xfrm>
        </p:spPr>
        <p:txBody>
          <a:bodyPr>
            <a:normAutofit/>
          </a:bodyPr>
          <a:lstStyle/>
          <a:p>
            <a:pPr algn="r"/>
            <a:r>
              <a:rPr lang="cs-CZ" sz="5400" dirty="0">
                <a:solidFill>
                  <a:srgbClr val="FFFFFF"/>
                </a:solidFill>
              </a:rPr>
              <a:t>Energie přebytek, </a:t>
            </a:r>
            <a:br>
              <a:rPr lang="cs-CZ" sz="5400" dirty="0">
                <a:solidFill>
                  <a:srgbClr val="FFFFFF"/>
                </a:solidFill>
              </a:rPr>
            </a:br>
            <a:r>
              <a:rPr lang="cs-CZ" sz="5400" dirty="0">
                <a:solidFill>
                  <a:srgbClr val="FFFFFF"/>
                </a:solidFill>
              </a:rPr>
              <a:t>oči i „vzadu“</a:t>
            </a:r>
          </a:p>
        </p:txBody>
      </p:sp>
      <p:cxnSp>
        <p:nvCxnSpPr>
          <p:cNvPr id="8202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C5291-6A76-4B67-ACFF-84A607FE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napájení vozítka se stará radioizotopový energetický systém na bázi plutonia a pro případ vysokého odběru energie i dvě lithium-iontové baterie. Vozítko je vybaveno 23 kamerami s rozlišením obrazu 20 </a:t>
            </a:r>
            <a:r>
              <a:rPr lang="cs-CZ" sz="24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Mpx</a:t>
            </a:r>
            <a:r>
              <a:rPr lang="cs-CZ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42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2001: A Mars Odyssey - IEEE Spectrum">
            <a:extLst>
              <a:ext uri="{FF2B5EF4-FFF2-40B4-BE49-F238E27FC236}">
                <a16:creationId xmlns:a16="http://schemas.microsoft.com/office/drawing/2014/main" id="{5AFB1A16-B04E-4FA2-BA09-B23D39CC1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1" r="-1" b="7689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ECCC8756-7C71-415D-9BD5-D637208E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3" y="4185749"/>
            <a:ext cx="5477938" cy="622836"/>
          </a:xfrm>
        </p:spPr>
        <p:txBody>
          <a:bodyPr>
            <a:noAutofit/>
          </a:bodyPr>
          <a:lstStyle/>
          <a:p>
            <a:r>
              <a:rPr lang="cs-CZ" sz="4000" dirty="0"/>
              <a:t>Komunikace Země – Mars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5532B610-81DD-4E49-9797-6B9674A9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cs-CZ" sz="2400" dirty="0"/>
              <a:t>Komunikace s vozítkem trvá mezi 5 - 10 minutami, rozhodující faktor hraje poloha Marsu a Země. Toto spojení se Zemí zajišťuje sonda Mars Odyssey.</a:t>
            </a:r>
          </a:p>
        </p:txBody>
      </p:sp>
    </p:spTree>
    <p:extLst>
      <p:ext uri="{BB962C8B-B14F-4D97-AF65-F5344CB8AC3E}">
        <p14:creationId xmlns:p14="http://schemas.microsoft.com/office/powerpoint/2010/main" val="1983594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over, který poletí na Mars, má své jméno – 21stoleti.cz">
            <a:extLst>
              <a:ext uri="{FF2B5EF4-FFF2-40B4-BE49-F238E27FC236}">
                <a16:creationId xmlns:a16="http://schemas.microsoft.com/office/drawing/2014/main" id="{1A049C45-A56C-440A-BB40-758F2E23C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174A4B-C1B7-4CF8-9806-B30755A5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07427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5400" dirty="0">
                <a:solidFill>
                  <a:srgbClr val="FFFFFF"/>
                </a:solidFill>
              </a:rPr>
              <a:t>Budoucí plánované mise</a:t>
            </a:r>
          </a:p>
        </p:txBody>
      </p:sp>
      <p:cxnSp>
        <p:nvCxnSpPr>
          <p:cNvPr id="1029" name="Straight Connector 13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33ED8-CCC6-4406-9962-999651A0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8" y="1065862"/>
            <a:ext cx="6274621" cy="4726276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I v budoucnu se lidstvo angažuje v objevování záhad Marsu a v jeho dobývání.</a:t>
            </a:r>
          </a:p>
          <a:p>
            <a:r>
              <a:rPr lang="cs-CZ" sz="2400" dirty="0" err="1">
                <a:solidFill>
                  <a:srgbClr val="FFFFFF"/>
                </a:solidFill>
              </a:rPr>
              <a:t>ExoMars</a:t>
            </a:r>
            <a:r>
              <a:rPr lang="cs-CZ" sz="2400" dirty="0">
                <a:solidFill>
                  <a:srgbClr val="FFFFFF"/>
                </a:solidFill>
              </a:rPr>
              <a:t> 2022 - </a:t>
            </a:r>
            <a:r>
              <a:rPr lang="cs-CZ" sz="2400" dirty="0"/>
              <a:t>mise Evropské kosmické agentury a </a:t>
            </a:r>
            <a:r>
              <a:rPr lang="cs-CZ" sz="2400" dirty="0" err="1"/>
              <a:t>Roskosmosu</a:t>
            </a:r>
            <a:r>
              <a:rPr lang="cs-CZ" sz="2400" dirty="0"/>
              <a:t> </a:t>
            </a:r>
            <a:r>
              <a:rPr lang="cs-CZ" sz="2400" dirty="0">
                <a:solidFill>
                  <a:srgbClr val="FFFFFF"/>
                </a:solidFill>
              </a:rPr>
              <a:t>s vozítkem Rosalind Franklin a plošinou </a:t>
            </a:r>
            <a:r>
              <a:rPr lang="cs-CZ" sz="2400" dirty="0" err="1">
                <a:solidFill>
                  <a:srgbClr val="FFFFFF"/>
                </a:solidFill>
              </a:rPr>
              <a:t>Kazachok</a:t>
            </a:r>
            <a:r>
              <a:rPr lang="cs-CZ" sz="2400" dirty="0">
                <a:solidFill>
                  <a:srgbClr val="FFFFFF"/>
                </a:solidFill>
              </a:rPr>
              <a:t>.</a:t>
            </a:r>
          </a:p>
          <a:p>
            <a:r>
              <a:rPr lang="cs-CZ" sz="2400" dirty="0" err="1"/>
              <a:t>Elon</a:t>
            </a:r>
            <a:r>
              <a:rPr lang="cs-CZ" sz="2400" dirty="0"/>
              <a:t> </a:t>
            </a:r>
            <a:r>
              <a:rPr lang="cs-CZ" sz="2400" dirty="0" err="1"/>
              <a:t>Musk</a:t>
            </a:r>
            <a:r>
              <a:rPr lang="cs-CZ" sz="2400" dirty="0"/>
              <a:t> doufá, že už v roce 2022 </a:t>
            </a:r>
            <a:r>
              <a:rPr lang="cs-CZ" sz="2400" dirty="0" err="1"/>
              <a:t>SpaceX</a:t>
            </a:r>
            <a:r>
              <a:rPr lang="cs-CZ" sz="2400" dirty="0"/>
              <a:t> zvládne vyslat první dvě nákladní mise na Mars.</a:t>
            </a:r>
            <a:endParaRPr lang="cs-CZ" sz="2400" dirty="0">
              <a:solidFill>
                <a:srgbClr val="FFFFFF"/>
              </a:solidFill>
            </a:endParaRPr>
          </a:p>
          <a:p>
            <a:r>
              <a:rPr lang="cs-CZ" sz="2400" dirty="0"/>
              <a:t>Hlavním úkolem těchto misí je zjistit, zda na Marsu někdy byl život, a také lépe porozumět historii vody na této planetě.</a:t>
            </a:r>
            <a:endParaRPr lang="cs-CZ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129E59-36AD-4C01-9F31-009D321E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8000" dirty="0">
                <a:solidFill>
                  <a:schemeClr val="bg1"/>
                </a:solidFill>
              </a:rPr>
              <a:t>Použité zdroje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5DC4E-937F-4469-AC41-F5ED6D634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171" y="1212605"/>
            <a:ext cx="7121138" cy="4883076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https://mars.nasa.gov/mars2020/spacecraft/rover/</a:t>
            </a:r>
            <a:endParaRPr lang="cs-C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https://www.space.com/perseverance-rover-mars-2020-mission</a:t>
            </a:r>
            <a:endParaRPr lang="cs-C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https://vtm.zive.cz/clanky/7-minut-hruzy-podivejte-se-jak-na-marsu-pristane-rover-perseverance/sc-870-a-208395/default.aspx?fbclid=IwAR2Zd0Y3bCWvwFKcBPotzfQYouIJ2jbAbIbHaVqkJQAeBez7agyxMnVpIRc</a:t>
            </a:r>
            <a:endParaRPr lang="cs-C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https://mars.nasa.gov/mars2020/</a:t>
            </a:r>
            <a:endParaRPr lang="cs-C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https://en.wikipedia.org/wiki/Mars_Exploration_Program</a:t>
            </a:r>
            <a:endParaRPr lang="cs-CZ" sz="14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https://www.google.com/search?q=Ingenuity&amp;sxsrf=ALeKk000nWuBe-15bs61RyPIK-NgKwpWIQ:1615811739029&amp;source=lnms&amp;tbm=isch&amp;biw=958&amp;bih=969#imgrc=_WX1WssHZAamPM</a:t>
            </a:r>
            <a:endParaRPr lang="cs-CZ" sz="14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</a:t>
            </a:r>
            <a:r>
              <a:rPr lang="cs-CZ" sz="14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imgres?imgurl</a:t>
            </a:r>
            <a:r>
              <a:rPr lang="cs-CZ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https%3A%2F%2Fmars.nasa.gov%2Flayout%2Fmars2020%2Fimages%2Fmoxie-web.jpg&amp;imgrefurl=https%3A%2F%2Fmars.nasa.gov%2Fmars2020%2Fspacecraft%2Finstruments%2Fmoxie%2F&amp;tbnid=DVXgkPd_6rLxCM&amp;vet=12ahUKEwiWxpChorLvAhUHaBoKHZi1CgMQMygAegUIARCnAQ..i&amp;docid=4KmzSTAa-FGaqM&amp;w=1200&amp;h=720&amp;q=moxie%20perseverance&amp;ved=2ahUKEwiWxpChorLvAhUHaBoKHZi1CgMQMygAegUIARCnAQ</a:t>
            </a:r>
            <a:endParaRPr lang="cs-CZ" sz="14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https://mars.nasa.gov//imgs/2017/10/mars_2020_cameras_labeled_web-full2.jpg</a:t>
            </a:r>
            <a:endParaRPr lang="cs-CZ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7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AF2499-F8AF-4F30-9442-B38F6610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43" y="651164"/>
            <a:ext cx="5445045" cy="1154911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Porovnání Země  a Marsu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F252C8-9769-4FAD-B3F5-81A763F57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42" y="2346403"/>
            <a:ext cx="5535199" cy="3727226"/>
          </a:xfrm>
        </p:spPr>
        <p:txBody>
          <a:bodyPr anchor="t">
            <a:no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 je čtvrtou terestrickou planetou sluneční soustavy. Je o něco menší než Země, jeho gravitace je 38 % zemské. 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Atmosféra Marsu, která je tvořena z 95 % CO</a:t>
            </a:r>
            <a:r>
              <a:rPr lang="cs-CZ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 výrazně řidší než atmosféra Země, což je zapříčiněno slabším magnetickým polem.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 divu, že si tato planeta získala pozornost výzkumníků už v minulém století.</a:t>
            </a:r>
          </a:p>
          <a:p>
            <a:endParaRPr lang="cs-CZ" sz="24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Nat Geo India on Twitter | Mars space, Minutes in a day, Earth">
            <a:extLst>
              <a:ext uri="{FF2B5EF4-FFF2-40B4-BE49-F238E27FC236}">
                <a16:creationId xmlns:a16="http://schemas.microsoft.com/office/drawing/2014/main" id="{2A97581D-B544-40D5-85F6-53A488FB4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21539"/>
          <a:stretch/>
        </p:blipFill>
        <p:spPr bwMode="auto">
          <a:xfrm>
            <a:off x="6748272" y="1591039"/>
            <a:ext cx="5025525" cy="3685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71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0C57B6-2D21-4986-89F8-D5E19C04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1736528"/>
            <a:ext cx="5129745" cy="7711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kern="1200" dirty="0">
                <a:latin typeface="+mj-lt"/>
                <a:ea typeface="+mj-ea"/>
                <a:cs typeface="+mj-cs"/>
              </a:rPr>
              <a:t>První pokusy o průzkum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Mars 1 – Wikipedie">
            <a:extLst>
              <a:ext uri="{FF2B5EF4-FFF2-40B4-BE49-F238E27FC236}">
                <a16:creationId xmlns:a16="http://schemas.microsoft.com/office/drawing/2014/main" id="{9C510BC9-A874-462E-BB70-84D792FFC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/>
          <a:stretch/>
        </p:blipFill>
        <p:spPr bwMode="auto">
          <a:xfrm>
            <a:off x="391903" y="573678"/>
            <a:ext cx="5103206" cy="5710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04447B47-CDF2-4766-9C41-459232A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r>
              <a:rPr lang="cs-CZ" sz="2400" dirty="0"/>
              <a:t>První</a:t>
            </a:r>
            <a:r>
              <a:rPr lang="en-US" sz="2400" dirty="0"/>
              <a:t> </a:t>
            </a:r>
            <a:r>
              <a:rPr lang="cs-CZ" sz="2400" dirty="0"/>
              <a:t>pokus</a:t>
            </a:r>
            <a:r>
              <a:rPr lang="en-US" sz="2400" dirty="0"/>
              <a:t> o </a:t>
            </a:r>
            <a:r>
              <a:rPr lang="cs-CZ" sz="2400" dirty="0"/>
              <a:t>vyslání</a:t>
            </a:r>
            <a:r>
              <a:rPr lang="en-US" sz="2400" dirty="0"/>
              <a:t> sondy, přezdívan</a:t>
            </a:r>
            <a:r>
              <a:rPr lang="cs-CZ" sz="2400" dirty="0"/>
              <a:t>é</a:t>
            </a:r>
            <a:r>
              <a:rPr lang="en-US" sz="2400" dirty="0"/>
              <a:t> „Marsnik 1“, na povrch Marsu</a:t>
            </a:r>
            <a:r>
              <a:rPr lang="cs-CZ" sz="2400" dirty="0"/>
              <a:t> </a:t>
            </a:r>
            <a:r>
              <a:rPr lang="en-US" sz="2400" dirty="0"/>
              <a:t>byl proveden SSSR už v roce 1960, mise bohužel skončila nezdarem. </a:t>
            </a:r>
          </a:p>
        </p:txBody>
      </p:sp>
    </p:spTree>
    <p:extLst>
      <p:ext uri="{BB962C8B-B14F-4D97-AF65-F5344CB8AC3E}">
        <p14:creationId xmlns:p14="http://schemas.microsoft.com/office/powerpoint/2010/main" val="1231562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Viking 2 - Mars Missions - NASA Jet Propulsion Laboratory">
            <a:extLst>
              <a:ext uri="{FF2B5EF4-FFF2-40B4-BE49-F238E27FC236}">
                <a16:creationId xmlns:a16="http://schemas.microsoft.com/office/drawing/2014/main" id="{ECBB2192-0674-41D5-A1E2-ED0D137A6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1" r="-1" b="3610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5275B0-FA91-4DEB-A9C0-45E281E7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První úspěšné „krůčky“ sond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ABC2DA-8AA0-4FF0-B965-04FC52F0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902075"/>
            <a:ext cx="8117542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 roce 1976 přistály na Marsu sondy Viking 1 a Viking 2, které v přímém přenosu posílaly na Zemi záběry krajiny Marsu.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Rocket launch">
            <a:extLst>
              <a:ext uri="{FF2B5EF4-FFF2-40B4-BE49-F238E27FC236}">
                <a16:creationId xmlns:a16="http://schemas.microsoft.com/office/drawing/2014/main" id="{BA9B81B7-2411-4DC8-B3BF-5CA5BCACA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8" r="672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2D3CE2-2C8E-4E6F-92FF-D3AE781D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Mars Exploration Program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A2804C-A1B1-495A-90A7-A6C4417405C3}"/>
              </a:ext>
            </a:extLst>
          </p:cNvPr>
          <p:cNvSpPr txBox="1"/>
          <p:nvPr/>
        </p:nvSpPr>
        <p:spPr>
          <a:xfrm>
            <a:off x="5099103" y="1649207"/>
            <a:ext cx="65784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Od roku 1993 probíhá výzkum Marsu vedený NASA nazvaný Mars </a:t>
            </a:r>
            <a:r>
              <a:rPr lang="cs-CZ" sz="2400" dirty="0" err="1"/>
              <a:t>Exploration</a:t>
            </a:r>
            <a:r>
              <a:rPr lang="cs-CZ" sz="2400" dirty="0"/>
              <a:t>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Cíle programu: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400" dirty="0"/>
              <a:t>Zjistit, zda je na Marsu život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400" dirty="0"/>
              <a:t>Vyzkoušet moderní technologie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400" dirty="0"/>
              <a:t>Zkoumat počasí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400" dirty="0"/>
              <a:t>Zkoumat geologii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Součástí tohoto projektu jsou také vozítka </a:t>
            </a:r>
            <a:r>
              <a:rPr lang="cs-CZ" sz="2400" dirty="0" err="1"/>
              <a:t>Curiosity</a:t>
            </a:r>
            <a:r>
              <a:rPr lang="cs-CZ" sz="2400" dirty="0"/>
              <a:t> a Perseverance.</a:t>
            </a:r>
          </a:p>
        </p:txBody>
      </p:sp>
    </p:spTree>
    <p:extLst>
      <p:ext uri="{BB962C8B-B14F-4D97-AF65-F5344CB8AC3E}">
        <p14:creationId xmlns:p14="http://schemas.microsoft.com/office/powerpoint/2010/main" val="337775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nline médium 4" title="Complete Mars Curiosity Descent - Full Quality Enhanced HD 1080p Landing + Heat Shield impact">
            <a:hlinkClick r:id="" action="ppaction://media"/>
            <a:extLst>
              <a:ext uri="{FF2B5EF4-FFF2-40B4-BE49-F238E27FC236}">
                <a16:creationId xmlns:a16="http://schemas.microsoft.com/office/drawing/2014/main" id="{B54F9649-2961-4E92-B380-BFFF5BD58C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25450" y="681877"/>
            <a:ext cx="6318550" cy="404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D8BC33A-F286-4420-8DBE-8A67F1858AB7}"/>
              </a:ext>
            </a:extLst>
          </p:cNvPr>
          <p:cNvSpPr txBox="1"/>
          <p:nvPr/>
        </p:nvSpPr>
        <p:spPr>
          <a:xfrm>
            <a:off x="3491349" y="4753013"/>
            <a:ext cx="526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Snímek po přistání vozítka </a:t>
            </a:r>
            <a:r>
              <a:rPr lang="cs-CZ" sz="2400" dirty="0" err="1"/>
              <a:t>Curiosity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1745673" y="5280997"/>
            <a:ext cx="8728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</a:rPr>
              <a:t> Pojízdná laboratoř NASA provádějící výzkum povrchu i atmosféry     </a:t>
            </a:r>
          </a:p>
          <a:p>
            <a:r>
              <a:rPr lang="cs-CZ" sz="2400" dirty="0">
                <a:latin typeface="Calibri" panose="020F0502020204030204" pitchFamily="34" charset="0"/>
              </a:rPr>
              <a:t>     Marsu od roku 2012 doposud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1135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nline médium 4" title="Perseverance Rover’s Descent and Touchdown on Mars (Official NASA Video)">
            <a:hlinkClick r:id="" action="ppaction://media"/>
            <a:extLst>
              <a:ext uri="{FF2B5EF4-FFF2-40B4-BE49-F238E27FC236}">
                <a16:creationId xmlns:a16="http://schemas.microsoft.com/office/drawing/2014/main" id="{504EA3C8-3817-4FA3-A7E8-643CABF1F7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4071" y="838899"/>
            <a:ext cx="7874185" cy="444891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0327F-169D-444B-90D1-3AFEB6A0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41" y="5435763"/>
            <a:ext cx="5347855" cy="815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 misi zahájilo vozítko Perseverance, které přistálo na Marsu 18. února 2021.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3421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DFCAB0-E213-41B4-83CC-60EBFCFF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12" y="1307239"/>
            <a:ext cx="10520702" cy="1325563"/>
          </a:xfrm>
        </p:spPr>
        <p:txBody>
          <a:bodyPr>
            <a:normAutofit/>
          </a:bodyPr>
          <a:lstStyle/>
          <a:p>
            <a:r>
              <a:rPr lang="cs-CZ" sz="5400" dirty="0"/>
              <a:t>Perseverance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350E30-C419-47E9-9393-B2787AFA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4" y="3133923"/>
            <a:ext cx="5400194" cy="3985155"/>
          </a:xfrm>
        </p:spPr>
        <p:txBody>
          <a:bodyPr>
            <a:normAutofit/>
          </a:bodyPr>
          <a:lstStyle/>
          <a:p>
            <a:r>
              <a:rPr lang="cs-CZ" sz="2400" dirty="0"/>
              <a:t>Perseverance nese kromě první vesmírné helikoptéry (</a:t>
            </a:r>
            <a:r>
              <a:rPr lang="cs-CZ" sz="2400" dirty="0" err="1"/>
              <a:t>Ingenuity</a:t>
            </a:r>
            <a:r>
              <a:rPr lang="cs-CZ" sz="2400" dirty="0"/>
              <a:t>), která se pokusí uskutečnit první let mimo Zemi, i systém autonomního řízení, tedy autopilota, což předchozí vozítko </a:t>
            </a:r>
            <a:r>
              <a:rPr lang="cs-CZ" sz="2400" dirty="0" err="1"/>
              <a:t>Curiosity</a:t>
            </a:r>
            <a:r>
              <a:rPr lang="cs-CZ" sz="2400" dirty="0"/>
              <a:t> nemělo.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79EF29E-0D9C-4D27-B4EF-E9DB82E15D24}"/>
              </a:ext>
            </a:extLst>
          </p:cNvPr>
          <p:cNvGrpSpPr/>
          <p:nvPr/>
        </p:nvGrpSpPr>
        <p:grpSpPr>
          <a:xfrm>
            <a:off x="6850784" y="1738841"/>
            <a:ext cx="4935970" cy="3808983"/>
            <a:chOff x="6417734" y="2597823"/>
            <a:chExt cx="4935970" cy="3808983"/>
          </a:xfrm>
        </p:grpSpPr>
        <p:pic>
          <p:nvPicPr>
            <p:cNvPr id="5122" name="Picture 2" descr="Ingenuity (helicopter) - Wikipedia">
              <a:extLst>
                <a:ext uri="{FF2B5EF4-FFF2-40B4-BE49-F238E27FC236}">
                  <a16:creationId xmlns:a16="http://schemas.microsoft.com/office/drawing/2014/main" id="{0AAB6BCD-65EF-4001-96C4-77340E914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7734" y="2597823"/>
              <a:ext cx="4935970" cy="31731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4B79B86A-0F66-471A-A64D-D17408235853}"/>
                </a:ext>
              </a:extLst>
            </p:cNvPr>
            <p:cNvSpPr txBox="1"/>
            <p:nvPr/>
          </p:nvSpPr>
          <p:spPr>
            <a:xfrm>
              <a:off x="7769996" y="5945141"/>
              <a:ext cx="2936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Helikoptéra </a:t>
              </a:r>
              <a:r>
                <a:rPr lang="cs-CZ" sz="2400" dirty="0" err="1"/>
                <a:t>Ingenuity</a:t>
              </a:r>
              <a:r>
                <a:rPr lang="cs-CZ" sz="2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45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s Oxygen In-Situ Resource Utilization Experiment (MOXIE) - NASA Mars">
            <a:extLst>
              <a:ext uri="{FF2B5EF4-FFF2-40B4-BE49-F238E27FC236}">
                <a16:creationId xmlns:a16="http://schemas.microsoft.com/office/drawing/2014/main" id="{ECF57E1F-3883-4C86-B2C3-448975C40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 r="1535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E415DA-2DA2-4380-AC7A-20A50200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22" y="683785"/>
            <a:ext cx="5266155" cy="1325563"/>
          </a:xfrm>
        </p:spPr>
        <p:txBody>
          <a:bodyPr>
            <a:normAutofit/>
          </a:bodyPr>
          <a:lstStyle/>
          <a:p>
            <a:r>
              <a:rPr lang="cs-CZ" sz="5400" dirty="0"/>
              <a:t>MOXIE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46FD8-2460-4D3B-AA7E-7AA9DAB84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12" y="2022601"/>
            <a:ext cx="5111219" cy="4154361"/>
          </a:xfrm>
        </p:spPr>
        <p:txBody>
          <a:bodyPr>
            <a:noAutofit/>
          </a:bodyPr>
          <a:lstStyle/>
          <a:p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Perseverance má přístroj </a:t>
            </a:r>
            <a:r>
              <a:rPr lang="cs-CZ" sz="2400" dirty="0"/>
              <a:t> velikosti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autobaterie jménem MOXIE, který vyzkouší přetváření CO</a:t>
            </a:r>
            <a:r>
              <a:rPr lang="cs-CZ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 atmosféry Marsu na kyslík.</a:t>
            </a:r>
          </a:p>
          <a:p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„MOXIE vyrábí kyslík jako strom. Vdechuje oxid uhličitý a vydechuje kyslík.“</a:t>
            </a:r>
          </a:p>
          <a:p>
            <a:r>
              <a:rPr lang="cs-CZ" sz="2400" dirty="0"/>
              <a:t>Ke startu z Marsu by lidští průzkumníci potřebovali asi 33 až 50 tun paliva, což je hmotnost raketoplánu.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4066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678</Words>
  <Application>Microsoft Office PowerPoint</Application>
  <PresentationFormat>Širokoúhlá obrazovka</PresentationFormat>
  <Paragraphs>48</Paragraphs>
  <Slides>14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Motiv Office</vt:lpstr>
      <vt:lpstr>Dobývání Marsu</vt:lpstr>
      <vt:lpstr>Porovnání Země  a Marsu</vt:lpstr>
      <vt:lpstr>První pokusy o průzkum</vt:lpstr>
      <vt:lpstr>První úspěšné „krůčky“ sond</vt:lpstr>
      <vt:lpstr>Mars Exploration Program</vt:lpstr>
      <vt:lpstr>Prezentace aplikace PowerPoint</vt:lpstr>
      <vt:lpstr>Prezentace aplikace PowerPoint</vt:lpstr>
      <vt:lpstr>Perseverance</vt:lpstr>
      <vt:lpstr>MOXIE</vt:lpstr>
      <vt:lpstr>Prezentace aplikace PowerPoint</vt:lpstr>
      <vt:lpstr>Energie přebytek,  oči i „vzadu“</vt:lpstr>
      <vt:lpstr>Komunikace Země – Mars</vt:lpstr>
      <vt:lpstr>Budoucí plánované mise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</dc:title>
  <dc:creator>Šafář Jaroslav</dc:creator>
  <cp:lastModifiedBy>Šafář Jaroslav</cp:lastModifiedBy>
  <cp:revision>48</cp:revision>
  <dcterms:created xsi:type="dcterms:W3CDTF">2021-03-15T12:06:25Z</dcterms:created>
  <dcterms:modified xsi:type="dcterms:W3CDTF">2021-03-30T14:28:40Z</dcterms:modified>
</cp:coreProperties>
</file>